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2" r:id="rId4"/>
    <p:sldId id="259" r:id="rId5"/>
    <p:sldId id="260" r:id="rId6"/>
    <p:sldId id="261" r:id="rId7"/>
    <p:sldId id="263" r:id="rId8"/>
    <p:sldId id="264" r:id="rId9"/>
    <p:sldId id="266" r:id="rId10"/>
    <p:sldId id="265" r:id="rId11"/>
    <p:sldId id="267" r:id="rId12"/>
    <p:sldId id="25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63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8/3/2017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qgiscloud.com/vbalasu/taxi_zones_color_by_area_midtow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vbalasu.github.io/taxi/03_BusinessOwner/03_BusinessOwner.html" TargetMode="External"/><Relationship Id="rId3" Type="http://schemas.openxmlformats.org/officeDocument/2006/relationships/image" Target="../media/image14.jpg"/><Relationship Id="rId7" Type="http://schemas.openxmlformats.org/officeDocument/2006/relationships/hyperlink" Target="https://vbalasu.github.io/taxi/02_CabDriver/02_CabDriver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balasu.github.io/taxi/01_Tourist_Resident/01_Tourist_Resident.html" TargetMode="External"/><Relationship Id="rId5" Type="http://schemas.openxmlformats.org/officeDocument/2006/relationships/hyperlink" Target="https://vbalasu.github.io/taxi/00_PrepareTaxiTripData.html" TargetMode="External"/><Relationship Id="rId4" Type="http://schemas.openxmlformats.org/officeDocument/2006/relationships/hyperlink" Target="https://www.linkedin.com/pulse/how-put-data-science-machine-learning-work-you-vijay-b" TargetMode="External"/><Relationship Id="rId9" Type="http://schemas.openxmlformats.org/officeDocument/2006/relationships/hyperlink" Target="https://github.com/vbalasu/vbalasu.github.io/tree/master/tax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vbalasu/vbalasu.github.io/raw/master/taxi/01_Tourist_Resident/01_Tourist_Resident.xlsx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vbalasu/vbalasu.github.io/raw/master/taxi/01_Tourist_Resident/01_Tourist_Resident.xlsx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ublic.tableau.com/profile/vijay.balasubramaniam#!/vizhome/01_Tourist_Resident/PopularDropoffZon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public.tableau.com/profile/vijay.balasubramaniam#!/vizhome/01_Tourist_Resident/PopularZonesByHou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public.tableau.com/profile/vijay.balasubramaniam#!/vizhome/01_Tourist_Resident/PopularZonesByWeekda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vbalasu.github.io/taxi/02_CabDriver/02_Cabdriver.xlsb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vbalasu.github.io/taxi/02_CabDriver/02_Cabdriver.xls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public.tableau.com/profile/vijay.balasubramaniam#!/vizhome/02_CabDriver/PickupZonesWithMaxTip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B81AF-9057-4A18-9F1E-F0ADD385A4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Put Data Science and Machine Learning to work - for you 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B9B796-170F-4F0F-B80F-AA73EAD3FC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Results FROM Analyzing 11.5 million rows of taxi trip data</a:t>
            </a:r>
          </a:p>
        </p:txBody>
      </p:sp>
    </p:spTree>
    <p:extLst>
      <p:ext uri="{BB962C8B-B14F-4D97-AF65-F5344CB8AC3E}">
        <p14:creationId xmlns:p14="http://schemas.microsoft.com/office/powerpoint/2010/main" val="1920068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993" y="0"/>
            <a:ext cx="7538007" cy="6858000"/>
          </a:xfrm>
          <a:prstGeom prst="rect">
            <a:avLst/>
          </a:prstGeom>
          <a:solidFill>
            <a:schemeClr val="tx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787" y="0"/>
            <a:ext cx="1645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2BBC1-585F-420E-A4CD-581A0A5A7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079" y="977029"/>
            <a:ext cx="2924981" cy="1728072"/>
          </a:xfrm>
        </p:spPr>
        <p:txBody>
          <a:bodyPr>
            <a:normAutofit fontScale="90000"/>
          </a:bodyPr>
          <a:lstStyle/>
          <a:p>
            <a:r>
              <a:rPr lang="en-US" dirty="0"/>
              <a:t>3. Business Owner perspective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6F66E0-575C-46C0-8E85-2EB5480FE111}"/>
              </a:ext>
            </a:extLst>
          </p:cNvPr>
          <p:cNvSpPr txBox="1"/>
          <p:nvPr/>
        </p:nvSpPr>
        <p:spPr>
          <a:xfrm>
            <a:off x="1333500" y="2743200"/>
            <a:ext cx="29670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Question:</a:t>
            </a:r>
          </a:p>
          <a:p>
            <a:r>
              <a:rPr lang="en-US" dirty="0"/>
              <a:t>What is the ideal location to open a retail store based on traffic patterns?</a:t>
            </a:r>
          </a:p>
          <a:p>
            <a:endParaRPr lang="en-US" dirty="0"/>
          </a:p>
          <a:p>
            <a:r>
              <a:rPr lang="en-US" i="1" dirty="0"/>
              <a:t>Answer:</a:t>
            </a:r>
          </a:p>
          <a:p>
            <a:r>
              <a:rPr lang="en-US" dirty="0"/>
              <a:t>Top 4 neighborhoods are in Midtown: Midtown Center, Times </a:t>
            </a:r>
            <a:r>
              <a:rPr lang="en-US" dirty="0" err="1"/>
              <a:t>Sq</a:t>
            </a:r>
            <a:r>
              <a:rPr lang="en-US" dirty="0"/>
              <a:t>, Murray Hill, Midtown East</a:t>
            </a:r>
          </a:p>
          <a:p>
            <a:endParaRPr lang="en-US" dirty="0"/>
          </a:p>
          <a:p>
            <a:r>
              <a:rPr lang="en-US" dirty="0"/>
              <a:t>Link: </a:t>
            </a:r>
            <a:r>
              <a:rPr lang="en-US" dirty="0">
                <a:hlinkClick r:id="rId2"/>
              </a:rPr>
              <a:t>Interactive Map in QGIS Cloud</a:t>
            </a:r>
            <a:endParaRPr lang="en-US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F265454C-78CE-4C06-B2A7-0109EADDE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313" y="100641"/>
            <a:ext cx="7027450" cy="665671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109DAAD-8D08-4AE6-9D4B-3734D1F6677F}"/>
              </a:ext>
            </a:extLst>
          </p:cNvPr>
          <p:cNvSpPr/>
          <p:nvPr/>
        </p:nvSpPr>
        <p:spPr>
          <a:xfrm>
            <a:off x="6349042" y="3214777"/>
            <a:ext cx="851139" cy="12594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60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993" y="0"/>
            <a:ext cx="7538007" cy="6858000"/>
          </a:xfrm>
          <a:prstGeom prst="rect">
            <a:avLst/>
          </a:prstGeom>
          <a:solidFill>
            <a:schemeClr val="tx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787" y="0"/>
            <a:ext cx="1645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2BBC1-585F-420E-A4CD-581A0A5A7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079" y="977029"/>
            <a:ext cx="2924981" cy="1728072"/>
          </a:xfrm>
        </p:spPr>
        <p:txBody>
          <a:bodyPr>
            <a:normAutofit fontScale="90000"/>
          </a:bodyPr>
          <a:lstStyle/>
          <a:p>
            <a:r>
              <a:rPr lang="en-US" dirty="0"/>
              <a:t>3. Business Owner perspective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6F66E0-575C-46C0-8E85-2EB5480FE111}"/>
              </a:ext>
            </a:extLst>
          </p:cNvPr>
          <p:cNvSpPr txBox="1"/>
          <p:nvPr/>
        </p:nvSpPr>
        <p:spPr>
          <a:xfrm>
            <a:off x="1333500" y="2743200"/>
            <a:ext cx="29670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Question:</a:t>
            </a:r>
          </a:p>
          <a:p>
            <a:r>
              <a:rPr lang="en-US" dirty="0"/>
              <a:t>What is the ideal location to open a retail store based on traffic patterns?</a:t>
            </a:r>
          </a:p>
          <a:p>
            <a:endParaRPr lang="en-US" dirty="0"/>
          </a:p>
          <a:p>
            <a:r>
              <a:rPr lang="en-US" i="1" dirty="0"/>
              <a:t>Answer:</a:t>
            </a:r>
          </a:p>
          <a:p>
            <a:r>
              <a:rPr lang="en-US" dirty="0"/>
              <a:t>Based on clustering analysis, Top 3 street addresses are shown here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D7DB66-DF6D-41E0-9CA0-3A92A8580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837" y="280667"/>
            <a:ext cx="4058302" cy="3503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EDEDF1-C210-426F-BB73-84FEF669B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628" y="4247810"/>
            <a:ext cx="3298731" cy="2537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A8877A-6DC0-412F-9C81-8A792CA7D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038" y="4247810"/>
            <a:ext cx="2997732" cy="25440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959ACD-4FC8-4675-B18C-02BD7A7F58AC}"/>
              </a:ext>
            </a:extLst>
          </p:cNvPr>
          <p:cNvSpPr txBox="1"/>
          <p:nvPr/>
        </p:nvSpPr>
        <p:spPr>
          <a:xfrm>
            <a:off x="6417627" y="-42499"/>
            <a:ext cx="4768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#1 40th Street, Between Madison Ave and Park Ave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9DEAB0-8B80-4939-A08F-60A95BF545A1}"/>
              </a:ext>
            </a:extLst>
          </p:cNvPr>
          <p:cNvSpPr txBox="1"/>
          <p:nvPr/>
        </p:nvSpPr>
        <p:spPr>
          <a:xfrm>
            <a:off x="5320690" y="3947240"/>
            <a:ext cx="3049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#2 49th Street and Lexington Ave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45E09B-FB22-41B6-B949-439747CB81E7}"/>
              </a:ext>
            </a:extLst>
          </p:cNvPr>
          <p:cNvSpPr txBox="1"/>
          <p:nvPr/>
        </p:nvSpPr>
        <p:spPr>
          <a:xfrm>
            <a:off x="8938038" y="3940033"/>
            <a:ext cx="3107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#3 43rd Street and Lexington Ave</a:t>
            </a:r>
          </a:p>
        </p:txBody>
      </p:sp>
    </p:spTree>
    <p:extLst>
      <p:ext uri="{BB962C8B-B14F-4D97-AF65-F5344CB8AC3E}">
        <p14:creationId xmlns:p14="http://schemas.microsoft.com/office/powerpoint/2010/main" val="1839459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0" name="Picture 1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2" name="Straight Connector 2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25" name="Rectangle 2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26" y="1440238"/>
            <a:ext cx="4821551" cy="321838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8642E43-3B95-4EB9-849D-24D3183BC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dirty="0"/>
              <a:t>That’s All, Folks!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Links:</a:t>
            </a:r>
          </a:p>
          <a:p>
            <a:pPr marL="0" indent="0">
              <a:buNone/>
            </a:pPr>
            <a:r>
              <a:rPr lang="en-US" sz="1200" dirty="0">
                <a:hlinkClick r:id="rId4"/>
              </a:rPr>
              <a:t>Main Article</a:t>
            </a:r>
            <a:endParaRPr lang="en-US" sz="1200" dirty="0"/>
          </a:p>
          <a:p>
            <a:pPr marL="0" indent="0">
              <a:buNone/>
            </a:pPr>
            <a:r>
              <a:rPr lang="en-US" sz="1200" dirty="0" err="1"/>
              <a:t>Jupyter</a:t>
            </a:r>
            <a:r>
              <a:rPr lang="en-US" sz="1200" dirty="0"/>
              <a:t> Notebooks</a:t>
            </a:r>
          </a:p>
          <a:p>
            <a:pPr marL="342900" indent="-342900">
              <a:buAutoNum type="arabicPeriod"/>
            </a:pPr>
            <a:r>
              <a:rPr lang="en-US" sz="1200" dirty="0">
                <a:hlinkClick r:id="rId5"/>
              </a:rPr>
              <a:t>Prepare Data</a:t>
            </a:r>
            <a:endParaRPr lang="en-US" sz="1200" dirty="0"/>
          </a:p>
          <a:p>
            <a:pPr marL="342900" indent="-342900">
              <a:buAutoNum type="arabicPeriod"/>
            </a:pPr>
            <a:r>
              <a:rPr lang="en-US" sz="1200" dirty="0">
                <a:hlinkClick r:id="rId6"/>
              </a:rPr>
              <a:t>Analyze from Tourist/Resident Perspective</a:t>
            </a:r>
            <a:endParaRPr lang="en-US" sz="1200" dirty="0"/>
          </a:p>
          <a:p>
            <a:pPr marL="342900" indent="-342900">
              <a:buAutoNum type="arabicPeriod"/>
            </a:pPr>
            <a:r>
              <a:rPr lang="en-US" sz="1200" dirty="0">
                <a:hlinkClick r:id="rId7"/>
              </a:rPr>
              <a:t>Analyze from Cab Driver Perspective</a:t>
            </a:r>
            <a:endParaRPr lang="en-US" sz="1200" dirty="0"/>
          </a:p>
          <a:p>
            <a:pPr marL="342900" indent="-342900">
              <a:buAutoNum type="arabicPeriod"/>
            </a:pPr>
            <a:r>
              <a:rPr lang="en-US" sz="1200" dirty="0">
                <a:hlinkClick r:id="rId8"/>
              </a:rPr>
              <a:t>Analyze from Business Owner Perspective</a:t>
            </a:r>
            <a:endParaRPr lang="en-US" sz="1200" dirty="0"/>
          </a:p>
          <a:p>
            <a:pPr marL="0" indent="0">
              <a:buNone/>
            </a:pPr>
            <a:r>
              <a:rPr lang="en-US" sz="1200" dirty="0" err="1">
                <a:hlinkClick r:id="rId9"/>
              </a:rPr>
              <a:t>Github</a:t>
            </a:r>
            <a:r>
              <a:rPr lang="en-US" sz="1200" dirty="0">
                <a:hlinkClick r:id="rId9"/>
              </a:rPr>
              <a:t> Repository</a:t>
            </a:r>
            <a:endParaRPr lang="en-US" sz="1200" dirty="0"/>
          </a:p>
          <a:p>
            <a:pPr marL="342900" indent="-342900"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56263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993" y="0"/>
            <a:ext cx="7538007" cy="6858000"/>
          </a:xfrm>
          <a:prstGeom prst="rect">
            <a:avLst/>
          </a:prstGeom>
          <a:solidFill>
            <a:schemeClr val="tx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787" y="0"/>
            <a:ext cx="1645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2BBC1-585F-420E-A4CD-581A0A5A7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079" y="977029"/>
            <a:ext cx="2924981" cy="1728072"/>
          </a:xfrm>
        </p:spPr>
        <p:txBody>
          <a:bodyPr>
            <a:normAutofit fontScale="90000"/>
          </a:bodyPr>
          <a:lstStyle/>
          <a:p>
            <a:r>
              <a:rPr lang="en-US" dirty="0"/>
              <a:t>1. Tourist / resident perspective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6F66E0-575C-46C0-8E85-2EB5480FE111}"/>
              </a:ext>
            </a:extLst>
          </p:cNvPr>
          <p:cNvSpPr txBox="1"/>
          <p:nvPr/>
        </p:nvSpPr>
        <p:spPr>
          <a:xfrm>
            <a:off x="1333500" y="2743200"/>
            <a:ext cx="29670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Question:</a:t>
            </a:r>
          </a:p>
          <a:p>
            <a:r>
              <a:rPr lang="en-US" dirty="0"/>
              <a:t>Which are the most popular destinations in New York City overall?</a:t>
            </a:r>
          </a:p>
          <a:p>
            <a:endParaRPr lang="en-US" dirty="0"/>
          </a:p>
          <a:p>
            <a:r>
              <a:rPr lang="en-US" i="1" dirty="0"/>
              <a:t>Answer:</a:t>
            </a:r>
          </a:p>
          <a:p>
            <a:r>
              <a:rPr lang="en-US" dirty="0"/>
              <a:t>Midtown Center (overall), followed by Times </a:t>
            </a:r>
            <a:r>
              <a:rPr lang="en-US" dirty="0" err="1"/>
              <a:t>Sq</a:t>
            </a:r>
            <a:r>
              <a:rPr lang="en-US" dirty="0"/>
              <a:t> and Murray Hill</a:t>
            </a:r>
          </a:p>
          <a:p>
            <a:endParaRPr lang="en-US" dirty="0"/>
          </a:p>
          <a:p>
            <a:r>
              <a:rPr lang="en-US" dirty="0"/>
              <a:t>Link: </a:t>
            </a:r>
            <a:r>
              <a:rPr lang="en-US" dirty="0">
                <a:hlinkClick r:id="rId2"/>
              </a:rPr>
              <a:t>Excel Workbook With Pivot Table and Charts</a:t>
            </a:r>
            <a:endParaRPr lang="en-US" dirty="0"/>
          </a:p>
        </p:txBody>
      </p:sp>
      <p:pic>
        <p:nvPicPr>
          <p:cNvPr id="7" name="Content Placeholder 6">
            <a:hlinkClick r:id="rId2"/>
            <a:extLst>
              <a:ext uri="{FF2B5EF4-FFF2-40B4-BE49-F238E27FC236}">
                <a16:creationId xmlns:a16="http://schemas.microsoft.com/office/drawing/2014/main" id="{478E7A82-96FE-41D1-B1B2-BF38032EF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86337" y="1542050"/>
            <a:ext cx="7035854" cy="383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25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993" y="0"/>
            <a:ext cx="7538007" cy="6858000"/>
          </a:xfrm>
          <a:prstGeom prst="rect">
            <a:avLst/>
          </a:prstGeom>
          <a:solidFill>
            <a:schemeClr val="tx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787" y="0"/>
            <a:ext cx="1645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2BBC1-585F-420E-A4CD-581A0A5A7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079" y="977029"/>
            <a:ext cx="2924981" cy="1728072"/>
          </a:xfrm>
        </p:spPr>
        <p:txBody>
          <a:bodyPr>
            <a:normAutofit fontScale="90000"/>
          </a:bodyPr>
          <a:lstStyle/>
          <a:p>
            <a:r>
              <a:rPr lang="en-US" dirty="0"/>
              <a:t>1. Tourist / resident perspective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6F66E0-575C-46C0-8E85-2EB5480FE111}"/>
              </a:ext>
            </a:extLst>
          </p:cNvPr>
          <p:cNvSpPr txBox="1"/>
          <p:nvPr/>
        </p:nvSpPr>
        <p:spPr>
          <a:xfrm>
            <a:off x="1333500" y="2743200"/>
            <a:ext cx="29670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Question:</a:t>
            </a:r>
          </a:p>
          <a:p>
            <a:r>
              <a:rPr lang="en-US" dirty="0"/>
              <a:t>Which are the most popular destinations in New York City at various times of the day/night/weekend?</a:t>
            </a:r>
          </a:p>
          <a:p>
            <a:endParaRPr lang="en-US" dirty="0"/>
          </a:p>
          <a:p>
            <a:r>
              <a:rPr lang="en-US" i="1" dirty="0"/>
              <a:t>Answer:</a:t>
            </a:r>
          </a:p>
          <a:p>
            <a:r>
              <a:rPr lang="en-US" dirty="0"/>
              <a:t>Explore this pivot table to see which areas are active during specific times</a:t>
            </a:r>
          </a:p>
          <a:p>
            <a:endParaRPr lang="en-US" dirty="0"/>
          </a:p>
          <a:p>
            <a:r>
              <a:rPr lang="en-US" dirty="0"/>
              <a:t>Link: </a:t>
            </a:r>
            <a:r>
              <a:rPr lang="en-US" dirty="0">
                <a:hlinkClick r:id="rId2"/>
              </a:rPr>
              <a:t>Excel Workbook With Pivot Table and Charts</a:t>
            </a:r>
            <a:endParaRPr lang="en-US" dirty="0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B0EC38DF-1606-4F3A-B2C9-906AB0DFF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271" y="1929777"/>
            <a:ext cx="7213533" cy="29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63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993" y="0"/>
            <a:ext cx="7538007" cy="6858000"/>
          </a:xfrm>
          <a:prstGeom prst="rect">
            <a:avLst/>
          </a:prstGeom>
          <a:solidFill>
            <a:schemeClr val="tx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787" y="0"/>
            <a:ext cx="1645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2BBC1-585F-420E-A4CD-581A0A5A7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079" y="977029"/>
            <a:ext cx="2924981" cy="1728072"/>
          </a:xfrm>
        </p:spPr>
        <p:txBody>
          <a:bodyPr>
            <a:normAutofit fontScale="90000"/>
          </a:bodyPr>
          <a:lstStyle/>
          <a:p>
            <a:r>
              <a:rPr lang="en-US" dirty="0"/>
              <a:t>1. Tourist / resident perspective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6F66E0-575C-46C0-8E85-2EB5480FE111}"/>
              </a:ext>
            </a:extLst>
          </p:cNvPr>
          <p:cNvSpPr txBox="1"/>
          <p:nvPr/>
        </p:nvSpPr>
        <p:spPr>
          <a:xfrm>
            <a:off x="1333500" y="2743200"/>
            <a:ext cx="29670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Question:</a:t>
            </a:r>
          </a:p>
          <a:p>
            <a:r>
              <a:rPr lang="en-US" dirty="0"/>
              <a:t>Which are the most popular destinations in New York City overall?</a:t>
            </a:r>
          </a:p>
          <a:p>
            <a:endParaRPr lang="en-US" dirty="0"/>
          </a:p>
          <a:p>
            <a:r>
              <a:rPr lang="en-US" i="1" dirty="0"/>
              <a:t>Answer:</a:t>
            </a:r>
          </a:p>
          <a:p>
            <a:r>
              <a:rPr lang="en-US" dirty="0"/>
              <a:t>Explore the interactive visualization for details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Link: </a:t>
            </a:r>
            <a:r>
              <a:rPr lang="en-US" dirty="0">
                <a:hlinkClick r:id="rId2"/>
              </a:rPr>
              <a:t>Tableau (Interactive)</a:t>
            </a:r>
            <a:endParaRPr lang="en-US" dirty="0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EDAC1DCD-2768-4DE3-BD2C-1F59C2AF9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670" y="784260"/>
            <a:ext cx="7177988" cy="53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55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993" y="0"/>
            <a:ext cx="7538007" cy="6858000"/>
          </a:xfrm>
          <a:prstGeom prst="rect">
            <a:avLst/>
          </a:prstGeom>
          <a:solidFill>
            <a:schemeClr val="tx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787" y="0"/>
            <a:ext cx="1645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2BBC1-585F-420E-A4CD-581A0A5A7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079" y="977029"/>
            <a:ext cx="2924981" cy="1728072"/>
          </a:xfrm>
        </p:spPr>
        <p:txBody>
          <a:bodyPr>
            <a:normAutofit fontScale="90000"/>
          </a:bodyPr>
          <a:lstStyle/>
          <a:p>
            <a:r>
              <a:rPr lang="en-US" dirty="0"/>
              <a:t>1. Tourist / resident perspective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6F66E0-575C-46C0-8E85-2EB5480FE111}"/>
              </a:ext>
            </a:extLst>
          </p:cNvPr>
          <p:cNvSpPr txBox="1"/>
          <p:nvPr/>
        </p:nvSpPr>
        <p:spPr>
          <a:xfrm>
            <a:off x="1333500" y="2743200"/>
            <a:ext cx="29670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Question:</a:t>
            </a:r>
          </a:p>
          <a:p>
            <a:r>
              <a:rPr lang="en-US" dirty="0"/>
              <a:t>Which are the most popular destinations in New York City at various times of the day/night/weekend?</a:t>
            </a:r>
          </a:p>
          <a:p>
            <a:endParaRPr lang="en-US" dirty="0"/>
          </a:p>
          <a:p>
            <a:r>
              <a:rPr lang="en-US" i="1" dirty="0"/>
              <a:t>Answer:</a:t>
            </a:r>
          </a:p>
          <a:p>
            <a:r>
              <a:rPr lang="en-US" dirty="0"/>
              <a:t>Explore this visualization for details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Link: </a:t>
            </a:r>
            <a:r>
              <a:rPr lang="en-US" dirty="0">
                <a:hlinkClick r:id="rId2"/>
              </a:rPr>
              <a:t>Tableau (Interactive)</a:t>
            </a:r>
            <a:endParaRPr lang="en-US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51CAD94D-9AC5-42AB-85EF-B47E4FDD2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908" y="1632454"/>
            <a:ext cx="7173725" cy="33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09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993" y="0"/>
            <a:ext cx="7538007" cy="6858000"/>
          </a:xfrm>
          <a:prstGeom prst="rect">
            <a:avLst/>
          </a:prstGeom>
          <a:solidFill>
            <a:schemeClr val="tx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787" y="0"/>
            <a:ext cx="1645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2BBC1-585F-420E-A4CD-581A0A5A7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079" y="977029"/>
            <a:ext cx="2924981" cy="1728072"/>
          </a:xfrm>
        </p:spPr>
        <p:txBody>
          <a:bodyPr>
            <a:normAutofit fontScale="90000"/>
          </a:bodyPr>
          <a:lstStyle/>
          <a:p>
            <a:r>
              <a:rPr lang="en-US" dirty="0"/>
              <a:t>1. Tourist / resident perspective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6F66E0-575C-46C0-8E85-2EB5480FE111}"/>
              </a:ext>
            </a:extLst>
          </p:cNvPr>
          <p:cNvSpPr txBox="1"/>
          <p:nvPr/>
        </p:nvSpPr>
        <p:spPr>
          <a:xfrm>
            <a:off x="1333500" y="2743200"/>
            <a:ext cx="29670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Question:</a:t>
            </a:r>
          </a:p>
          <a:p>
            <a:r>
              <a:rPr lang="en-US" dirty="0"/>
              <a:t>Which are the most popular destinations in New York City at various times of the day/night/weekend?</a:t>
            </a:r>
          </a:p>
          <a:p>
            <a:endParaRPr lang="en-US" dirty="0"/>
          </a:p>
          <a:p>
            <a:r>
              <a:rPr lang="en-US" i="1" dirty="0"/>
              <a:t>Answer:</a:t>
            </a:r>
          </a:p>
          <a:p>
            <a:r>
              <a:rPr lang="en-US" dirty="0"/>
              <a:t>Explore this visualization for more details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Link: </a:t>
            </a:r>
            <a:r>
              <a:rPr lang="en-US" dirty="0">
                <a:hlinkClick r:id="rId2"/>
              </a:rPr>
              <a:t>Tableau (Interactive)</a:t>
            </a:r>
            <a:endParaRPr lang="en-US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88611722-005A-4592-91EE-C4992A593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820" y="1677335"/>
            <a:ext cx="7234435" cy="328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53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993" y="0"/>
            <a:ext cx="7538007" cy="6858000"/>
          </a:xfrm>
          <a:prstGeom prst="rect">
            <a:avLst/>
          </a:prstGeom>
          <a:solidFill>
            <a:schemeClr val="tx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787" y="0"/>
            <a:ext cx="1645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2BBC1-585F-420E-A4CD-581A0A5A7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079" y="977029"/>
            <a:ext cx="2924981" cy="1728072"/>
          </a:xfrm>
        </p:spPr>
        <p:txBody>
          <a:bodyPr>
            <a:normAutofit/>
          </a:bodyPr>
          <a:lstStyle/>
          <a:p>
            <a:r>
              <a:rPr lang="en-US" dirty="0"/>
              <a:t>2. Cab Driver perspective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6F66E0-575C-46C0-8E85-2EB5480FE111}"/>
              </a:ext>
            </a:extLst>
          </p:cNvPr>
          <p:cNvSpPr txBox="1"/>
          <p:nvPr/>
        </p:nvSpPr>
        <p:spPr>
          <a:xfrm>
            <a:off x="1333500" y="2743200"/>
            <a:ext cx="29670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Question:</a:t>
            </a:r>
          </a:p>
          <a:p>
            <a:r>
              <a:rPr lang="en-US" dirty="0"/>
              <a:t>Where should I go to pick up passengers to earn the maximum tips?</a:t>
            </a:r>
          </a:p>
          <a:p>
            <a:endParaRPr lang="en-US" dirty="0"/>
          </a:p>
          <a:p>
            <a:r>
              <a:rPr lang="en-US" i="1" dirty="0"/>
              <a:t>Answer:</a:t>
            </a:r>
          </a:p>
          <a:p>
            <a:r>
              <a:rPr lang="en-US" dirty="0"/>
              <a:t>LaGuardia Airport, followed by JFK Airport and Midtown East</a:t>
            </a:r>
          </a:p>
          <a:p>
            <a:endParaRPr lang="en-US" dirty="0"/>
          </a:p>
          <a:p>
            <a:r>
              <a:rPr lang="en-US" dirty="0"/>
              <a:t>Link: </a:t>
            </a:r>
            <a:r>
              <a:rPr lang="en-US" dirty="0">
                <a:hlinkClick r:id="rId2"/>
              </a:rPr>
              <a:t>Excel Workbook With Pivot Table and Charts</a:t>
            </a:r>
            <a:endParaRPr lang="en-US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2B05D5EB-EE0B-4F6B-86A1-13B84AFF4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979" y="1508474"/>
            <a:ext cx="7207191" cy="417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23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993" y="0"/>
            <a:ext cx="7538007" cy="6858000"/>
          </a:xfrm>
          <a:prstGeom prst="rect">
            <a:avLst/>
          </a:prstGeom>
          <a:solidFill>
            <a:schemeClr val="tx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787" y="0"/>
            <a:ext cx="1645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2BBC1-585F-420E-A4CD-581A0A5A7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079" y="977029"/>
            <a:ext cx="2924981" cy="1728072"/>
          </a:xfrm>
        </p:spPr>
        <p:txBody>
          <a:bodyPr>
            <a:normAutofit/>
          </a:bodyPr>
          <a:lstStyle/>
          <a:p>
            <a:r>
              <a:rPr lang="en-US" dirty="0"/>
              <a:t>2. Cab Driver perspective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6F66E0-575C-46C0-8E85-2EB5480FE111}"/>
              </a:ext>
            </a:extLst>
          </p:cNvPr>
          <p:cNvSpPr txBox="1"/>
          <p:nvPr/>
        </p:nvSpPr>
        <p:spPr>
          <a:xfrm>
            <a:off x="1333500" y="2743200"/>
            <a:ext cx="29670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Question:</a:t>
            </a:r>
          </a:p>
          <a:p>
            <a:r>
              <a:rPr lang="en-US" dirty="0"/>
              <a:t>Where should I go to pick up passengers to earn the maximum tips per minute (best ROI of driver’s time)?</a:t>
            </a:r>
          </a:p>
          <a:p>
            <a:endParaRPr lang="en-US" dirty="0"/>
          </a:p>
          <a:p>
            <a:r>
              <a:rPr lang="en-US" i="1" dirty="0"/>
              <a:t>Answer:</a:t>
            </a:r>
          </a:p>
          <a:p>
            <a:r>
              <a:rPr lang="en-US" dirty="0"/>
              <a:t>If you look at tips per minute, Newark Airport is at the top of the list</a:t>
            </a:r>
          </a:p>
          <a:p>
            <a:endParaRPr lang="en-US" dirty="0"/>
          </a:p>
          <a:p>
            <a:r>
              <a:rPr lang="en-US" dirty="0"/>
              <a:t>Link: </a:t>
            </a:r>
            <a:r>
              <a:rPr lang="en-US" dirty="0">
                <a:hlinkClick r:id="rId2"/>
              </a:rPr>
              <a:t>Excel Workbook With Pivot Table and Charts</a:t>
            </a:r>
            <a:endParaRPr lang="en-US" dirty="0"/>
          </a:p>
        </p:txBody>
      </p:sp>
      <p:pic>
        <p:nvPicPr>
          <p:cNvPr id="11" name="Picture 10">
            <a:hlinkClick r:id="rId2"/>
            <a:extLst>
              <a:ext uri="{FF2B5EF4-FFF2-40B4-BE49-F238E27FC236}">
                <a16:creationId xmlns:a16="http://schemas.microsoft.com/office/drawing/2014/main" id="{BF85D3B2-A971-48F8-979E-D83557112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420" y="2303672"/>
            <a:ext cx="7173235" cy="225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0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993" y="0"/>
            <a:ext cx="7538007" cy="6858000"/>
          </a:xfrm>
          <a:prstGeom prst="rect">
            <a:avLst/>
          </a:prstGeom>
          <a:solidFill>
            <a:schemeClr val="tx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787" y="0"/>
            <a:ext cx="1645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2BBC1-585F-420E-A4CD-581A0A5A7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079" y="977029"/>
            <a:ext cx="2924981" cy="1728072"/>
          </a:xfrm>
        </p:spPr>
        <p:txBody>
          <a:bodyPr>
            <a:normAutofit/>
          </a:bodyPr>
          <a:lstStyle/>
          <a:p>
            <a:r>
              <a:rPr lang="en-US" dirty="0"/>
              <a:t>2. Cab Driver perspective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6F66E0-575C-46C0-8E85-2EB5480FE111}"/>
              </a:ext>
            </a:extLst>
          </p:cNvPr>
          <p:cNvSpPr txBox="1"/>
          <p:nvPr/>
        </p:nvSpPr>
        <p:spPr>
          <a:xfrm>
            <a:off x="1333500" y="2743200"/>
            <a:ext cx="29670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Question:</a:t>
            </a:r>
          </a:p>
          <a:p>
            <a:r>
              <a:rPr lang="en-US" dirty="0"/>
              <a:t>Where should I go to pick up passengers to earn the maximum tips?</a:t>
            </a:r>
          </a:p>
          <a:p>
            <a:endParaRPr lang="en-US" dirty="0"/>
          </a:p>
          <a:p>
            <a:r>
              <a:rPr lang="en-US" i="1" dirty="0"/>
              <a:t>Answer:</a:t>
            </a:r>
          </a:p>
          <a:p>
            <a:r>
              <a:rPr lang="en-US" dirty="0"/>
              <a:t>Explore this visualization for details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Link: </a:t>
            </a:r>
            <a:r>
              <a:rPr lang="en-US" dirty="0">
                <a:hlinkClick r:id="rId2"/>
              </a:rPr>
              <a:t>Tableau (Interactive)</a:t>
            </a:r>
            <a:endParaRPr lang="en-US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18A02307-BD31-45C0-9EE0-BC52939D4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380" y="302925"/>
            <a:ext cx="7132203" cy="622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5353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583</TotalTime>
  <Words>514</Words>
  <Application>Microsoft Office PowerPoint</Application>
  <PresentationFormat>Widescreen</PresentationFormat>
  <Paragraphs>96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Gill Sans MT</vt:lpstr>
      <vt:lpstr>Wingdings</vt:lpstr>
      <vt:lpstr>Gallery</vt:lpstr>
      <vt:lpstr>How To Put Data Science and Machine Learning to work - for you !</vt:lpstr>
      <vt:lpstr>1. Tourist / resident perspective </vt:lpstr>
      <vt:lpstr>1. Tourist / resident perspective </vt:lpstr>
      <vt:lpstr>1. Tourist / resident perspective </vt:lpstr>
      <vt:lpstr>1. Tourist / resident perspective </vt:lpstr>
      <vt:lpstr>1. Tourist / resident perspective </vt:lpstr>
      <vt:lpstr>2. Cab Driver perspective </vt:lpstr>
      <vt:lpstr>2. Cab Driver perspective </vt:lpstr>
      <vt:lpstr>2. Cab Driver perspective </vt:lpstr>
      <vt:lpstr>3. Business Owner perspective </vt:lpstr>
      <vt:lpstr>3. Business Owner perspective </vt:lpstr>
      <vt:lpstr>That’s All, Folks!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Put Data Science and Machine Learning to work - for you !</dc:title>
  <dc:creator>Nithin Vijaykumar</dc:creator>
  <cp:lastModifiedBy>Nithin Vijaykumar</cp:lastModifiedBy>
  <cp:revision>20</cp:revision>
  <dcterms:created xsi:type="dcterms:W3CDTF">2017-08-03T16:20:13Z</dcterms:created>
  <dcterms:modified xsi:type="dcterms:W3CDTF">2017-08-04T02:41:37Z</dcterms:modified>
</cp:coreProperties>
</file>